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15"/>
  </p:notesMasterIdLst>
  <p:sldIdLst>
    <p:sldId id="264" r:id="rId2"/>
    <p:sldId id="256" r:id="rId3"/>
    <p:sldId id="257" r:id="rId4"/>
    <p:sldId id="258" r:id="rId5"/>
    <p:sldId id="261" r:id="rId6"/>
    <p:sldId id="259" r:id="rId7"/>
    <p:sldId id="260" r:id="rId8"/>
    <p:sldId id="267" r:id="rId9"/>
    <p:sldId id="266" r:id="rId10"/>
    <p:sldId id="265" r:id="rId11"/>
    <p:sldId id="268" r:id="rId12"/>
    <p:sldId id="262" r:id="rId13"/>
    <p:sldId id="263" r:id="rId14"/>
  </p:sldIdLst>
  <p:sldSz cx="12192000" cy="6858000"/>
  <p:notesSz cx="6900863" cy="9291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0969" autoAdjust="0"/>
  </p:normalViewPr>
  <p:slideViewPr>
    <p:cSldViewPr snapToGrid="0">
      <p:cViewPr varScale="1">
        <p:scale>
          <a:sx n="60" d="100"/>
          <a:sy n="60" d="100"/>
        </p:scale>
        <p:origin x="1140" y="4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90374" cy="466196"/>
          </a:xfrm>
          <a:prstGeom prst="rect">
            <a:avLst/>
          </a:prstGeom>
        </p:spPr>
        <p:txBody>
          <a:bodyPr vert="horz" lIns="92528" tIns="46264" rIns="92528" bIns="46264" rtlCol="0"/>
          <a:lstStyle>
            <a:lvl1pPr algn="l">
              <a:defRPr sz="1200"/>
            </a:lvl1pPr>
          </a:lstStyle>
          <a:p>
            <a:endParaRPr lang="en-US"/>
          </a:p>
        </p:txBody>
      </p:sp>
      <p:sp>
        <p:nvSpPr>
          <p:cNvPr id="3" name="Date Placeholder 2"/>
          <p:cNvSpPr>
            <a:spLocks noGrp="1"/>
          </p:cNvSpPr>
          <p:nvPr>
            <p:ph type="dt" idx="1"/>
          </p:nvPr>
        </p:nvSpPr>
        <p:spPr>
          <a:xfrm>
            <a:off x="3908892" y="0"/>
            <a:ext cx="2990374" cy="466196"/>
          </a:xfrm>
          <a:prstGeom prst="rect">
            <a:avLst/>
          </a:prstGeom>
        </p:spPr>
        <p:txBody>
          <a:bodyPr vert="horz" lIns="92528" tIns="46264" rIns="92528" bIns="46264" rtlCol="0"/>
          <a:lstStyle>
            <a:lvl1pPr algn="r">
              <a:defRPr sz="1200"/>
            </a:lvl1pPr>
          </a:lstStyle>
          <a:p>
            <a:fld id="{C61B8D27-B161-458F-9B0B-829E1E1181EF}" type="datetimeFigureOut">
              <a:rPr lang="en-US" smtClean="0"/>
              <a:t>9/18/2017</a:t>
            </a:fld>
            <a:endParaRPr lang="en-US"/>
          </a:p>
        </p:txBody>
      </p:sp>
      <p:sp>
        <p:nvSpPr>
          <p:cNvPr id="4" name="Slide Image Placeholder 3"/>
          <p:cNvSpPr>
            <a:spLocks noGrp="1" noRot="1" noChangeAspect="1"/>
          </p:cNvSpPr>
          <p:nvPr>
            <p:ph type="sldImg" idx="2"/>
          </p:nvPr>
        </p:nvSpPr>
        <p:spPr>
          <a:xfrm>
            <a:off x="663575" y="1162050"/>
            <a:ext cx="5573713" cy="3135313"/>
          </a:xfrm>
          <a:prstGeom prst="rect">
            <a:avLst/>
          </a:prstGeom>
          <a:noFill/>
          <a:ln w="12700">
            <a:solidFill>
              <a:prstClr val="black"/>
            </a:solidFill>
          </a:ln>
        </p:spPr>
        <p:txBody>
          <a:bodyPr vert="horz" lIns="92528" tIns="46264" rIns="92528" bIns="46264" rtlCol="0" anchor="ctr"/>
          <a:lstStyle/>
          <a:p>
            <a:endParaRPr lang="en-US"/>
          </a:p>
        </p:txBody>
      </p:sp>
      <p:sp>
        <p:nvSpPr>
          <p:cNvPr id="5" name="Notes Placeholder 4"/>
          <p:cNvSpPr>
            <a:spLocks noGrp="1"/>
          </p:cNvSpPr>
          <p:nvPr>
            <p:ph type="body" sz="quarter" idx="3"/>
          </p:nvPr>
        </p:nvSpPr>
        <p:spPr>
          <a:xfrm>
            <a:off x="690087" y="4471601"/>
            <a:ext cx="5520690" cy="3658582"/>
          </a:xfrm>
          <a:prstGeom prst="rect">
            <a:avLst/>
          </a:prstGeom>
        </p:spPr>
        <p:txBody>
          <a:bodyPr vert="horz" lIns="92528" tIns="46264" rIns="92528" bIns="4626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5444"/>
            <a:ext cx="2990374" cy="466195"/>
          </a:xfrm>
          <a:prstGeom prst="rect">
            <a:avLst/>
          </a:prstGeom>
        </p:spPr>
        <p:txBody>
          <a:bodyPr vert="horz" lIns="92528" tIns="46264" rIns="92528" bIns="46264" rtlCol="0" anchor="b"/>
          <a:lstStyle>
            <a:lvl1pPr algn="l">
              <a:defRPr sz="1200"/>
            </a:lvl1pPr>
          </a:lstStyle>
          <a:p>
            <a:endParaRPr lang="en-US"/>
          </a:p>
        </p:txBody>
      </p:sp>
      <p:sp>
        <p:nvSpPr>
          <p:cNvPr id="7" name="Slide Number Placeholder 6"/>
          <p:cNvSpPr>
            <a:spLocks noGrp="1"/>
          </p:cNvSpPr>
          <p:nvPr>
            <p:ph type="sldNum" sz="quarter" idx="5"/>
          </p:nvPr>
        </p:nvSpPr>
        <p:spPr>
          <a:xfrm>
            <a:off x="3908892" y="8825444"/>
            <a:ext cx="2990374" cy="466195"/>
          </a:xfrm>
          <a:prstGeom prst="rect">
            <a:avLst/>
          </a:prstGeom>
        </p:spPr>
        <p:txBody>
          <a:bodyPr vert="horz" lIns="92528" tIns="46264" rIns="92528" bIns="46264" rtlCol="0" anchor="b"/>
          <a:lstStyle>
            <a:lvl1pPr algn="r">
              <a:defRPr sz="1200"/>
            </a:lvl1pPr>
          </a:lstStyle>
          <a:p>
            <a:fld id="{9C8F3A24-04CC-44F8-802F-273B1F1089C0}" type="slidenum">
              <a:rPr lang="en-US" smtClean="0"/>
              <a:t>‹#›</a:t>
            </a:fld>
            <a:endParaRPr lang="en-US"/>
          </a:p>
        </p:txBody>
      </p:sp>
    </p:spTree>
    <p:extLst>
      <p:ext uri="{BB962C8B-B14F-4D97-AF65-F5344CB8AC3E}">
        <p14:creationId xmlns:p14="http://schemas.microsoft.com/office/powerpoint/2010/main" val="1637260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 us never forget!</a:t>
            </a:r>
            <a:endParaRPr lang="en-US" dirty="0"/>
          </a:p>
        </p:txBody>
      </p:sp>
      <p:sp>
        <p:nvSpPr>
          <p:cNvPr id="4" name="Slide Number Placeholder 3"/>
          <p:cNvSpPr>
            <a:spLocks noGrp="1"/>
          </p:cNvSpPr>
          <p:nvPr>
            <p:ph type="sldNum" sz="quarter" idx="10"/>
          </p:nvPr>
        </p:nvSpPr>
        <p:spPr/>
        <p:txBody>
          <a:bodyPr/>
          <a:lstStyle/>
          <a:p>
            <a:fld id="{9C8F3A24-04CC-44F8-802F-273B1F1089C0}" type="slidenum">
              <a:rPr lang="en-US" smtClean="0"/>
              <a:t>1</a:t>
            </a:fld>
            <a:endParaRPr lang="en-US"/>
          </a:p>
        </p:txBody>
      </p:sp>
    </p:spTree>
    <p:extLst>
      <p:ext uri="{BB962C8B-B14F-4D97-AF65-F5344CB8AC3E}">
        <p14:creationId xmlns:p14="http://schemas.microsoft.com/office/powerpoint/2010/main" val="13755779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Culture is about similarity of approach;</a:t>
            </a:r>
            <a:r>
              <a:rPr lang="en-US" baseline="0" dirty="0" smtClean="0"/>
              <a:t> what do people expect? what values and beliefs do they share? what things do they assume must occur for things to run successfully? And what things are essential for them to cope with the unexpected?  </a:t>
            </a:r>
          </a:p>
          <a:p>
            <a:r>
              <a:rPr lang="en-US" baseline="0" dirty="0" smtClean="0"/>
              <a:t>Organizational culture is about these specific things (expectations, values, beliefs, assumptions) and how they are shared: the specific approaches, priorities, assumptions, expectations, values and practices that bind a group of people together.</a:t>
            </a:r>
          </a:p>
          <a:p>
            <a:endParaRPr lang="en-US" baseline="0" dirty="0" smtClean="0"/>
          </a:p>
          <a:p>
            <a:r>
              <a:rPr lang="en-US" baseline="0" dirty="0" smtClean="0"/>
              <a:t>All 4 type are necessary for an organization to be informed and for safe operations.</a:t>
            </a:r>
          </a:p>
        </p:txBody>
      </p:sp>
      <p:sp>
        <p:nvSpPr>
          <p:cNvPr id="4" name="Slide Number Placeholder 3"/>
          <p:cNvSpPr>
            <a:spLocks noGrp="1"/>
          </p:cNvSpPr>
          <p:nvPr>
            <p:ph type="sldNum" sz="quarter" idx="10"/>
          </p:nvPr>
        </p:nvSpPr>
        <p:spPr/>
        <p:txBody>
          <a:bodyPr/>
          <a:lstStyle/>
          <a:p>
            <a:fld id="{9C8F3A24-04CC-44F8-802F-273B1F1089C0}" type="slidenum">
              <a:rPr lang="en-US" smtClean="0"/>
              <a:t>10</a:t>
            </a:fld>
            <a:endParaRPr lang="en-US"/>
          </a:p>
        </p:txBody>
      </p:sp>
    </p:spTree>
    <p:extLst>
      <p:ext uri="{BB962C8B-B14F-4D97-AF65-F5344CB8AC3E}">
        <p14:creationId xmlns:p14="http://schemas.microsoft.com/office/powerpoint/2010/main" val="78679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Danny talk here:</a:t>
            </a:r>
            <a:r>
              <a:rPr lang="en-US" baseline="0" dirty="0" smtClean="0"/>
              <a:t>  Stress that this is being done for the participants to learn.  This is not merely time spent, but rather time invested…  Take this opportunity to learn from the past…  If we don’t learn from the past we are doomed to repeat it.</a:t>
            </a:r>
            <a:endParaRPr lang="en-US" dirty="0"/>
          </a:p>
        </p:txBody>
      </p:sp>
      <p:sp>
        <p:nvSpPr>
          <p:cNvPr id="4" name="Slide Number Placeholder 3"/>
          <p:cNvSpPr>
            <a:spLocks noGrp="1"/>
          </p:cNvSpPr>
          <p:nvPr>
            <p:ph type="sldNum" sz="quarter" idx="10"/>
          </p:nvPr>
        </p:nvSpPr>
        <p:spPr/>
        <p:txBody>
          <a:bodyPr/>
          <a:lstStyle/>
          <a:p>
            <a:fld id="{9C8F3A24-04CC-44F8-802F-273B1F1089C0}" type="slidenum">
              <a:rPr lang="en-US" smtClean="0"/>
              <a:t>11</a:t>
            </a:fld>
            <a:endParaRPr lang="en-US"/>
          </a:p>
        </p:txBody>
      </p:sp>
    </p:spTree>
    <p:extLst>
      <p:ext uri="{BB962C8B-B14F-4D97-AF65-F5344CB8AC3E}">
        <p14:creationId xmlns:p14="http://schemas.microsoft.com/office/powerpoint/2010/main" val="3823622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C8F3A24-04CC-44F8-802F-273B1F1089C0}" type="slidenum">
              <a:rPr lang="en-US" smtClean="0"/>
              <a:t>12</a:t>
            </a:fld>
            <a:endParaRPr lang="en-US"/>
          </a:p>
        </p:txBody>
      </p:sp>
    </p:spTree>
    <p:extLst>
      <p:ext uri="{BB962C8B-B14F-4D97-AF65-F5344CB8AC3E}">
        <p14:creationId xmlns:p14="http://schemas.microsoft.com/office/powerpoint/2010/main" val="255249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C8F3A24-04CC-44F8-802F-273B1F1089C0}" type="slidenum">
              <a:rPr lang="en-US" smtClean="0"/>
              <a:t>13</a:t>
            </a:fld>
            <a:endParaRPr lang="en-US"/>
          </a:p>
        </p:txBody>
      </p:sp>
    </p:spTree>
    <p:extLst>
      <p:ext uri="{BB962C8B-B14F-4D97-AF65-F5344CB8AC3E}">
        <p14:creationId xmlns:p14="http://schemas.microsoft.com/office/powerpoint/2010/main" val="925005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Were</a:t>
            </a:r>
            <a:r>
              <a:rPr lang="en-US" baseline="0" dirty="0" smtClean="0"/>
              <a:t> going to get started.</a:t>
            </a:r>
          </a:p>
          <a:p>
            <a:r>
              <a:rPr lang="en-US" baseline="0" dirty="0" smtClean="0"/>
              <a:t>Introductions will come up in just a few minutes</a:t>
            </a:r>
          </a:p>
          <a:p>
            <a:r>
              <a:rPr lang="en-US" baseline="0" dirty="0" smtClean="0"/>
              <a:t>Housekeeping stuff; bathrooms, in case of weather emergency,, medical emergency</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C8F3A24-04CC-44F8-802F-273B1F1089C0}" type="slidenum">
              <a:rPr lang="en-US" smtClean="0"/>
              <a:t>2</a:t>
            </a:fld>
            <a:endParaRPr lang="en-US"/>
          </a:p>
        </p:txBody>
      </p:sp>
    </p:spTree>
    <p:extLst>
      <p:ext uri="{BB962C8B-B14F-4D97-AF65-F5344CB8AC3E}">
        <p14:creationId xmlns:p14="http://schemas.microsoft.com/office/powerpoint/2010/main" val="3867547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C8F3A24-04CC-44F8-802F-273B1F1089C0}" type="slidenum">
              <a:rPr lang="en-US" smtClean="0"/>
              <a:t>3</a:t>
            </a:fld>
            <a:endParaRPr lang="en-US"/>
          </a:p>
        </p:txBody>
      </p:sp>
    </p:spTree>
    <p:extLst>
      <p:ext uri="{BB962C8B-B14F-4D97-AF65-F5344CB8AC3E}">
        <p14:creationId xmlns:p14="http://schemas.microsoft.com/office/powerpoint/2010/main" val="1073850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guys talk </a:t>
            </a:r>
            <a:endParaRPr lang="en-US" dirty="0"/>
          </a:p>
        </p:txBody>
      </p:sp>
      <p:sp>
        <p:nvSpPr>
          <p:cNvPr id="4" name="Slide Number Placeholder 3"/>
          <p:cNvSpPr>
            <a:spLocks noGrp="1"/>
          </p:cNvSpPr>
          <p:nvPr>
            <p:ph type="sldNum" sz="quarter" idx="10"/>
          </p:nvPr>
        </p:nvSpPr>
        <p:spPr/>
        <p:txBody>
          <a:bodyPr/>
          <a:lstStyle/>
          <a:p>
            <a:fld id="{9C8F3A24-04CC-44F8-802F-273B1F1089C0}" type="slidenum">
              <a:rPr lang="en-US" smtClean="0"/>
              <a:t>4</a:t>
            </a:fld>
            <a:endParaRPr lang="en-US"/>
          </a:p>
        </p:txBody>
      </p:sp>
    </p:spTree>
    <p:extLst>
      <p:ext uri="{BB962C8B-B14F-4D97-AF65-F5344CB8AC3E}">
        <p14:creationId xmlns:p14="http://schemas.microsoft.com/office/powerpoint/2010/main" val="2486847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C8F3A24-04CC-44F8-802F-273B1F1089C0}" type="slidenum">
              <a:rPr lang="en-US" smtClean="0"/>
              <a:t>5</a:t>
            </a:fld>
            <a:endParaRPr lang="en-US"/>
          </a:p>
        </p:txBody>
      </p:sp>
    </p:spTree>
    <p:extLst>
      <p:ext uri="{BB962C8B-B14F-4D97-AF65-F5344CB8AC3E}">
        <p14:creationId xmlns:p14="http://schemas.microsoft.com/office/powerpoint/2010/main" val="4144603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Briefly go over highlights of</a:t>
            </a:r>
            <a:r>
              <a:rPr lang="en-US" baseline="0" dirty="0" smtClean="0"/>
              <a:t> What is a staff ride</a:t>
            </a:r>
          </a:p>
          <a:p>
            <a:r>
              <a:rPr lang="en-US" baseline="0" dirty="0" smtClean="0"/>
              <a:t>Ask if anyone saw anything in either report that really jumped out at them?</a:t>
            </a:r>
          </a:p>
        </p:txBody>
      </p:sp>
      <p:sp>
        <p:nvSpPr>
          <p:cNvPr id="4" name="Slide Number Placeholder 3"/>
          <p:cNvSpPr>
            <a:spLocks noGrp="1"/>
          </p:cNvSpPr>
          <p:nvPr>
            <p:ph type="sldNum" sz="quarter" idx="10"/>
          </p:nvPr>
        </p:nvSpPr>
        <p:spPr/>
        <p:txBody>
          <a:bodyPr/>
          <a:lstStyle/>
          <a:p>
            <a:fld id="{9C8F3A24-04CC-44F8-802F-273B1F1089C0}" type="slidenum">
              <a:rPr lang="en-US" smtClean="0"/>
              <a:t>6</a:t>
            </a:fld>
            <a:endParaRPr lang="en-US"/>
          </a:p>
        </p:txBody>
      </p:sp>
    </p:spTree>
    <p:extLst>
      <p:ext uri="{BB962C8B-B14F-4D97-AF65-F5344CB8AC3E}">
        <p14:creationId xmlns:p14="http://schemas.microsoft.com/office/powerpoint/2010/main" val="56962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Mindfulness</a:t>
            </a:r>
            <a:r>
              <a:rPr lang="en-US" baseline="0" dirty="0" smtClean="0"/>
              <a:t> is being aware that we all have blind spots.  When unexpected things happen those blind spots may become more pronounced…  “Not part of the plan!”  </a:t>
            </a:r>
            <a:endParaRPr lang="en-US" dirty="0"/>
          </a:p>
        </p:txBody>
      </p:sp>
      <p:sp>
        <p:nvSpPr>
          <p:cNvPr id="4" name="Slide Number Placeholder 3"/>
          <p:cNvSpPr>
            <a:spLocks noGrp="1"/>
          </p:cNvSpPr>
          <p:nvPr>
            <p:ph type="sldNum" sz="quarter" idx="10"/>
          </p:nvPr>
        </p:nvSpPr>
        <p:spPr/>
        <p:txBody>
          <a:bodyPr/>
          <a:lstStyle/>
          <a:p>
            <a:fld id="{9C8F3A24-04CC-44F8-802F-273B1F1089C0}" type="slidenum">
              <a:rPr lang="en-US" smtClean="0"/>
              <a:t>7</a:t>
            </a:fld>
            <a:endParaRPr lang="en-US"/>
          </a:p>
        </p:txBody>
      </p:sp>
    </p:spTree>
    <p:extLst>
      <p:ext uri="{BB962C8B-B14F-4D97-AF65-F5344CB8AC3E}">
        <p14:creationId xmlns:p14="http://schemas.microsoft.com/office/powerpoint/2010/main" val="2677545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So what are HRO’s?</a:t>
            </a:r>
          </a:p>
          <a:p>
            <a:endParaRPr lang="en-US" baseline="0" dirty="0" smtClean="0"/>
          </a:p>
          <a:p>
            <a:r>
              <a:rPr lang="en-US" baseline="0" dirty="0" smtClean="0"/>
              <a:t>Everyone in this room is part of an HRO!  Lots of people depend on us doing our job, and doing it correctly with little to no margin of error, </a:t>
            </a:r>
            <a:r>
              <a:rPr lang="en-US" baseline="0" smtClean="0"/>
              <a:t>EVERY </a:t>
            </a:r>
            <a:r>
              <a:rPr lang="en-US" baseline="0" smtClean="0"/>
              <a:t>SINGLE </a:t>
            </a:r>
            <a:r>
              <a:rPr lang="en-US" baseline="0" dirty="0" smtClean="0"/>
              <a:t>TIME!  Just look at the things this department alone is called on to accomplish:  Structure fires, wildland fires, vehicle fires, vehicle accidents, rescue operations, medical aid, tactical medical unit, </a:t>
            </a:r>
            <a:r>
              <a:rPr lang="en-US" baseline="0" dirty="0" err="1" smtClean="0"/>
              <a:t>haz</a:t>
            </a:r>
            <a:r>
              <a:rPr lang="en-US" baseline="0" dirty="0" smtClean="0"/>
              <a:t>-mat, SAR, swift water rescue, rope rescue and I am sure I missed a few….  Is this complex?  This requires an HRO to accomplish!</a:t>
            </a:r>
          </a:p>
          <a:p>
            <a:endParaRPr lang="en-US" baseline="0" dirty="0" smtClean="0"/>
          </a:p>
          <a:p>
            <a:r>
              <a:rPr lang="en-US" baseline="0" dirty="0" smtClean="0"/>
              <a:t>Other examples of  HRO’s are: Air traffic controllers, nuclear power plant operators, Federal IMT’s, flight deck crew of an aircraft carrier, SWAT teams, special forces, to some degree all first responders and LEO’s.</a:t>
            </a:r>
          </a:p>
          <a:p>
            <a:endParaRPr lang="en-US" dirty="0"/>
          </a:p>
        </p:txBody>
      </p:sp>
      <p:sp>
        <p:nvSpPr>
          <p:cNvPr id="4" name="Slide Number Placeholder 3"/>
          <p:cNvSpPr>
            <a:spLocks noGrp="1"/>
          </p:cNvSpPr>
          <p:nvPr>
            <p:ph type="sldNum" sz="quarter" idx="10"/>
          </p:nvPr>
        </p:nvSpPr>
        <p:spPr/>
        <p:txBody>
          <a:bodyPr/>
          <a:lstStyle/>
          <a:p>
            <a:fld id="{9C8F3A24-04CC-44F8-802F-273B1F1089C0}" type="slidenum">
              <a:rPr lang="en-US" smtClean="0"/>
              <a:t>8</a:t>
            </a:fld>
            <a:endParaRPr lang="en-US"/>
          </a:p>
        </p:txBody>
      </p:sp>
    </p:spTree>
    <p:extLst>
      <p:ext uri="{BB962C8B-B14F-4D97-AF65-F5344CB8AC3E}">
        <p14:creationId xmlns:p14="http://schemas.microsoft.com/office/powerpoint/2010/main" val="1217617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 These 5 principles can really help us counteract those blind spots we just talked about because they help us to focus on those little details that may foreshadow the unexpected.</a:t>
            </a:r>
          </a:p>
          <a:p>
            <a:endParaRPr lang="en-US" dirty="0" smtClean="0"/>
          </a:p>
          <a:p>
            <a:pPr marL="231320" indent="-231320">
              <a:buAutoNum type="arabicPeriod"/>
            </a:pPr>
            <a:r>
              <a:rPr lang="en-US" dirty="0" smtClean="0"/>
              <a:t>We</a:t>
            </a:r>
            <a:r>
              <a:rPr lang="en-US" baseline="0" dirty="0" smtClean="0"/>
              <a:t> should always be looking for weak signals of failure, detecting small failures, and reporting any failure at all levels.  HRO’s encourage reporting of errors, they elaborate on experiences of near misses for what can be learned, they are leery of the liabilities of success, especially leery of complacency and the temptation to reduce margins of safety.</a:t>
            </a:r>
          </a:p>
          <a:p>
            <a:pPr marL="231320" indent="-231320">
              <a:buAutoNum type="arabicPeriod"/>
            </a:pPr>
            <a:r>
              <a:rPr lang="en-US" dirty="0" smtClean="0"/>
              <a:t>We all have expectations of what our organizations/people</a:t>
            </a:r>
            <a:r>
              <a:rPr lang="en-US" baseline="0" dirty="0" smtClean="0"/>
              <a:t> can accomplish; our expectations based on our training, experience, </a:t>
            </a:r>
            <a:r>
              <a:rPr lang="en-US" baseline="0" dirty="0" err="1" smtClean="0"/>
              <a:t>etc</a:t>
            </a:r>
            <a:r>
              <a:rPr lang="en-US" baseline="0" dirty="0" smtClean="0"/>
              <a:t>…  But we </a:t>
            </a:r>
            <a:r>
              <a:rPr lang="en-US" dirty="0" smtClean="0"/>
              <a:t>need to keep principle #1 in mind when we look to our expectations;</a:t>
            </a:r>
            <a:r>
              <a:rPr lang="en-US" baseline="0" dirty="0" smtClean="0"/>
              <a:t> we need to both believe in our expectations, and doubt them to avoid blind spots.  HRO’s take a very deliberate approach to create a complete picture of the job at hand, knowing that they face a complex, unstable, unknowable, and unpredictable job that has to be done.  </a:t>
            </a:r>
          </a:p>
          <a:p>
            <a:pPr marL="231320" indent="-231320">
              <a:buAutoNum type="arabicPeriod"/>
            </a:pPr>
            <a:r>
              <a:rPr lang="en-US" baseline="0" dirty="0" smtClean="0"/>
              <a:t>As HRO’s we are responsive to the messy reality in our system…  we must monitor what we expect to happen, and respond quickly and effectively to those inevitable changes that are likely to come up.  Everyone in the organization has to speak up with they see something, no matter how small it is, because people who refuse to speak up out of fear will undermine the system.  HRO’s cant develop a big picture of operations if the symptoms of those operations are withheld.</a:t>
            </a:r>
          </a:p>
          <a:p>
            <a:pPr marL="231320" indent="-231320">
              <a:buAutoNum type="arabicPeriod"/>
            </a:pPr>
            <a:r>
              <a:rPr lang="en-US" baseline="0" dirty="0" smtClean="0"/>
              <a:t>Human fallibility is like gravity, weather, terrain and is just another foreseeable hazard.  We must be mindful of errors that have already occurred and correct them before they cause more serious harm.  HRO’s develop the capability to detect, contain, and bounce back from those inevitable errors that are part of an uncertain world.  A hallmark of an HRO is not that it is error-free, but that errors don’t disable it.  </a:t>
            </a:r>
          </a:p>
          <a:p>
            <a:pPr marL="231320" indent="-231320">
              <a:buAutoNum type="arabicPeriod"/>
            </a:pPr>
            <a:r>
              <a:rPr lang="en-US" baseline="0" dirty="0" smtClean="0"/>
              <a:t>“Just because you're the highest paid guy in the room does not mean you're the smartest”… (Brandon </a:t>
            </a:r>
            <a:r>
              <a:rPr lang="en-US" baseline="0" dirty="0" err="1" smtClean="0"/>
              <a:t>Corbet</a:t>
            </a:r>
            <a:r>
              <a:rPr lang="en-US" baseline="0" dirty="0" smtClean="0"/>
              <a:t>, Cherokee IHC Capt.) Experience matters!  Experience is the greatest teacher; first the test if given, then the lesson is taught. (Oscar Wilde, 19</a:t>
            </a:r>
            <a:r>
              <a:rPr lang="en-US" baseline="30000" dirty="0" smtClean="0"/>
              <a:t>th</a:t>
            </a:r>
            <a:r>
              <a:rPr lang="en-US" baseline="0" dirty="0" smtClean="0"/>
              <a:t> century Irish author).  Empower all of your people to make decisions when decisions need to be made!  HRO’s expect decisions to be made on the front line, </a:t>
            </a:r>
            <a:r>
              <a:rPr lang="en-US" b="1" baseline="0" dirty="0" smtClean="0"/>
              <a:t>and authority migrates to the people with the most expertise, regardless of their rank</a:t>
            </a:r>
            <a:r>
              <a:rPr lang="en-US" baseline="0" dirty="0" smtClean="0"/>
              <a:t>.  Explain my “if you see me doing something stupid” speech to my IHC.  </a:t>
            </a:r>
          </a:p>
          <a:p>
            <a:pPr marL="231320" indent="-231320">
              <a:buAutoNum type="arabicPeriod"/>
            </a:pPr>
            <a:endParaRPr lang="en-US" baseline="0" dirty="0" smtClean="0"/>
          </a:p>
          <a:p>
            <a:pPr marL="231320" indent="-231320">
              <a:buAutoNum type="arabicPeriod"/>
            </a:pPr>
            <a:endParaRPr lang="en-US" baseline="0" dirty="0" smtClean="0"/>
          </a:p>
          <a:p>
            <a:pPr marL="231320" indent="-231320">
              <a:buAutoNum type="arabicPeriod"/>
            </a:pPr>
            <a:endParaRPr lang="en-US" dirty="0"/>
          </a:p>
        </p:txBody>
      </p:sp>
      <p:sp>
        <p:nvSpPr>
          <p:cNvPr id="4" name="Slide Number Placeholder 3"/>
          <p:cNvSpPr>
            <a:spLocks noGrp="1"/>
          </p:cNvSpPr>
          <p:nvPr>
            <p:ph type="sldNum" sz="quarter" idx="10"/>
          </p:nvPr>
        </p:nvSpPr>
        <p:spPr/>
        <p:txBody>
          <a:bodyPr/>
          <a:lstStyle/>
          <a:p>
            <a:fld id="{9C8F3A24-04CC-44F8-802F-273B1F1089C0}" type="slidenum">
              <a:rPr lang="en-US" smtClean="0"/>
              <a:t>9</a:t>
            </a:fld>
            <a:endParaRPr lang="en-US"/>
          </a:p>
        </p:txBody>
      </p:sp>
    </p:spTree>
    <p:extLst>
      <p:ext uri="{BB962C8B-B14F-4D97-AF65-F5344CB8AC3E}">
        <p14:creationId xmlns:p14="http://schemas.microsoft.com/office/powerpoint/2010/main" val="116884852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9/18/2017</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9/18/2017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9/18/2017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9/18/2017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9/18/2017</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9/18/2017</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C6JdqCKWCuo"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gif"/><Relationship Id="rId4" Type="http://schemas.openxmlformats.org/officeDocument/2006/relationships/hyperlink" Target="http://rutgersscholar.rutgers.edu/volume05/luxhoj-kauffeld/fig1.gif"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 Id="rId9"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extLst>
              <a:ext uri="{28A0092B-C50C-407E-A947-70E740481C1C}">
                <a14:useLocalDpi xmlns:a14="http://schemas.microsoft.com/office/drawing/2010/main" val="0"/>
              </a:ext>
            </a:extLst>
          </a:blip>
          <a:srcRect/>
          <a:stretch>
            <a:fillRect/>
          </a:stretch>
        </p:blipFill>
        <p:spPr bwMode="auto">
          <a:xfrm>
            <a:off x="1540043" y="0"/>
            <a:ext cx="8919410" cy="7122017"/>
          </a:xfrm>
          <a:prstGeom prst="rect">
            <a:avLst/>
          </a:prstGeom>
          <a:noFill/>
          <a:ln>
            <a:noFill/>
          </a:ln>
        </p:spPr>
      </p:pic>
    </p:spTree>
    <p:extLst>
      <p:ext uri="{BB962C8B-B14F-4D97-AF65-F5344CB8AC3E}">
        <p14:creationId xmlns:p14="http://schemas.microsoft.com/office/powerpoint/2010/main" val="28339022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Types of Organizational Culture</a:t>
            </a:r>
            <a:br>
              <a:rPr lang="en-US" dirty="0"/>
            </a:br>
            <a:endParaRPr lang="en-US" dirty="0"/>
          </a:p>
        </p:txBody>
      </p:sp>
      <p:sp>
        <p:nvSpPr>
          <p:cNvPr id="3" name="Content Placeholder 2"/>
          <p:cNvSpPr>
            <a:spLocks noGrp="1"/>
          </p:cNvSpPr>
          <p:nvPr>
            <p:ph idx="1"/>
          </p:nvPr>
        </p:nvSpPr>
        <p:spPr>
          <a:xfrm>
            <a:off x="1069848" y="2310063"/>
            <a:ext cx="10058400" cy="4760495"/>
          </a:xfrm>
        </p:spPr>
        <p:txBody>
          <a:bodyPr>
            <a:normAutofit/>
          </a:bodyPr>
          <a:lstStyle/>
          <a:p>
            <a:r>
              <a:rPr lang="en-US" sz="2400" dirty="0" smtClean="0"/>
              <a:t>Reporting culture – what gets reported when people make errors or experience near misses </a:t>
            </a:r>
          </a:p>
          <a:p>
            <a:r>
              <a:rPr lang="en-US" sz="2400" dirty="0" smtClean="0"/>
              <a:t>Just culture – how people apportion blame when something goes wrong</a:t>
            </a:r>
          </a:p>
          <a:p>
            <a:r>
              <a:rPr lang="en-US" sz="2400" dirty="0" smtClean="0"/>
              <a:t>Flexible culture – how readily people can adapt to sudden and radical increments in pressure, pacing, and intensity</a:t>
            </a:r>
          </a:p>
          <a:p>
            <a:r>
              <a:rPr lang="en-US" sz="2400" dirty="0" smtClean="0"/>
              <a:t>Learning culture – how adequately people can convert the lessons that they have learned into reconfigurations of assumptions, frameworks, and action</a:t>
            </a:r>
            <a:endParaRPr lang="en-US" sz="2400" dirty="0"/>
          </a:p>
        </p:txBody>
      </p:sp>
    </p:spTree>
    <p:extLst>
      <p:ext uri="{BB962C8B-B14F-4D97-AF65-F5344CB8AC3E}">
        <p14:creationId xmlns:p14="http://schemas.microsoft.com/office/powerpoint/2010/main" val="2601676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67128" y="0"/>
            <a:ext cx="9281160" cy="4745736"/>
          </a:xfrm>
        </p:spPr>
        <p:txBody>
          <a:bodyPr>
            <a:normAutofit/>
          </a:bodyPr>
          <a:lstStyle/>
          <a:p>
            <a:r>
              <a:rPr lang="en-US" dirty="0" smtClean="0"/>
              <a:t>Be Mindful about this stuff as we move into the field phase of the staff ride.</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907934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5910"/>
            <a:ext cx="12067504" cy="5254579"/>
          </a:xfrm>
          <a:effectLst>
            <a:outerShdw blurRad="50800" dist="38100" dir="18900000" algn="bl" rotWithShape="0">
              <a:prstClr val="black">
                <a:alpha val="40000"/>
              </a:prstClr>
            </a:outerShdw>
          </a:effectLst>
        </p:spPr>
        <p:txBody>
          <a:bodyPr>
            <a:normAutofit/>
          </a:bodyPr>
          <a:lstStyle/>
          <a:p>
            <a:pPr algn="ctr"/>
            <a:r>
              <a:rPr lang="en-US" sz="7200" dirty="0" smtClean="0"/>
              <a:t>Participation from everyone here is absolutely critical for this learning opportunity to be effective! </a:t>
            </a:r>
            <a:endParaRPr lang="en-US" sz="7200" dirty="0"/>
          </a:p>
        </p:txBody>
      </p:sp>
      <p:sp>
        <p:nvSpPr>
          <p:cNvPr id="3" name="Content Placeholder 2"/>
          <p:cNvSpPr>
            <a:spLocks noGrp="1"/>
          </p:cNvSpPr>
          <p:nvPr>
            <p:ph idx="1"/>
          </p:nvPr>
        </p:nvSpPr>
        <p:spPr>
          <a:xfrm flipV="1">
            <a:off x="168328" y="6671255"/>
            <a:ext cx="115008" cy="51515"/>
          </a:xfrm>
        </p:spPr>
        <p:txBody>
          <a:bodyPr>
            <a:normAutofit fontScale="25000" lnSpcReduction="20000"/>
          </a:bodyPr>
          <a:lstStyle/>
          <a:p>
            <a:endParaRPr lang="en-US" dirty="0"/>
          </a:p>
        </p:txBody>
      </p:sp>
    </p:spTree>
    <p:extLst>
      <p:ext uri="{BB962C8B-B14F-4D97-AF65-F5344CB8AC3E}">
        <p14:creationId xmlns:p14="http://schemas.microsoft.com/office/powerpoint/2010/main" val="1827819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Any Questions?</a:t>
            </a:r>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1473297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36372" y="1353312"/>
            <a:ext cx="10960822" cy="1441403"/>
          </a:xfrm>
        </p:spPr>
        <p:txBody>
          <a:bodyPr/>
          <a:lstStyle/>
          <a:p>
            <a:r>
              <a:rPr lang="en-US" sz="8800" dirty="0" smtClean="0"/>
              <a:t>Island fork staff ride</a:t>
            </a:r>
            <a:endParaRPr lang="en-US" sz="8800" dirty="0"/>
          </a:p>
        </p:txBody>
      </p:sp>
      <p:sp>
        <p:nvSpPr>
          <p:cNvPr id="3" name="Subtitle 2"/>
          <p:cNvSpPr>
            <a:spLocks noGrp="1"/>
          </p:cNvSpPr>
          <p:nvPr>
            <p:ph type="subTitle" idx="1"/>
          </p:nvPr>
        </p:nvSpPr>
        <p:spPr/>
        <p:txBody>
          <a:bodyPr>
            <a:noAutofit/>
          </a:bodyPr>
          <a:lstStyle/>
          <a:p>
            <a:r>
              <a:rPr lang="en-US" sz="8000" dirty="0" smtClean="0">
                <a:latin typeface="+mj-lt"/>
              </a:rPr>
              <a:t>Welcome!</a:t>
            </a:r>
            <a:endParaRPr lang="en-US" sz="8000" dirty="0">
              <a:latin typeface="+mj-lt"/>
            </a:endParaRPr>
          </a:p>
        </p:txBody>
      </p:sp>
    </p:spTree>
    <p:extLst>
      <p:ext uri="{BB962C8B-B14F-4D97-AF65-F5344CB8AC3E}">
        <p14:creationId xmlns:p14="http://schemas.microsoft.com/office/powerpoint/2010/main" val="25491190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50124" y="-468124"/>
            <a:ext cx="13101642" cy="7322632"/>
          </a:xfrm>
          <a:prstGeom prst="rect">
            <a:avLst/>
          </a:prstGeom>
        </p:spPr>
      </p:pic>
      <p:sp>
        <p:nvSpPr>
          <p:cNvPr id="2" name="Title 1"/>
          <p:cNvSpPr>
            <a:spLocks noGrp="1"/>
          </p:cNvSpPr>
          <p:nvPr>
            <p:ph type="title"/>
          </p:nvPr>
        </p:nvSpPr>
        <p:spPr/>
        <p:txBody>
          <a:bodyPr>
            <a:normAutofit/>
          </a:bodyPr>
          <a:lstStyle/>
          <a:p>
            <a:r>
              <a:rPr lang="en-US" sz="4400" b="1" dirty="0" smtClean="0">
                <a:solidFill>
                  <a:schemeClr val="bg1"/>
                </a:solidFill>
              </a:rPr>
              <a:t>How did this staff ride get started?</a:t>
            </a:r>
            <a:endParaRPr lang="en-US" sz="4400" b="1" dirty="0">
              <a:solidFill>
                <a:schemeClr val="bg1"/>
              </a:solidFill>
            </a:endParaRPr>
          </a:p>
        </p:txBody>
      </p:sp>
      <p:sp>
        <p:nvSpPr>
          <p:cNvPr id="3" name="Content Placeholder 2"/>
          <p:cNvSpPr>
            <a:spLocks noGrp="1"/>
          </p:cNvSpPr>
          <p:nvPr>
            <p:ph idx="1"/>
          </p:nvPr>
        </p:nvSpPr>
        <p:spPr>
          <a:xfrm>
            <a:off x="0" y="3319975"/>
            <a:ext cx="7624689" cy="3894975"/>
          </a:xfrm>
        </p:spPr>
        <p:txBody>
          <a:bodyPr>
            <a:normAutofit/>
          </a:bodyPr>
          <a:lstStyle/>
          <a:p>
            <a:r>
              <a:rPr lang="en-US" dirty="0" err="1" smtClean="0">
                <a:solidFill>
                  <a:schemeClr val="bg1"/>
                </a:solidFill>
              </a:rPr>
              <a:t>Rt</a:t>
            </a:r>
            <a:r>
              <a:rPr lang="en-US" dirty="0" smtClean="0">
                <a:solidFill>
                  <a:schemeClr val="bg1"/>
                </a:solidFill>
              </a:rPr>
              <a:t> 377 Fire Department has been learning from this since it happened</a:t>
            </a:r>
          </a:p>
          <a:p>
            <a:r>
              <a:rPr lang="en-US" dirty="0" smtClean="0">
                <a:solidFill>
                  <a:schemeClr val="bg1"/>
                </a:solidFill>
              </a:rPr>
              <a:t>Many agencies and individuals recognized that the lessons learned here had much to teach us for many years to come</a:t>
            </a:r>
          </a:p>
          <a:p>
            <a:r>
              <a:rPr lang="en-US" dirty="0" smtClean="0">
                <a:solidFill>
                  <a:schemeClr val="bg1"/>
                </a:solidFill>
              </a:rPr>
              <a:t>Numerous site visits by numerous agencies over the years</a:t>
            </a:r>
          </a:p>
          <a:p>
            <a:r>
              <a:rPr lang="en-US" dirty="0" smtClean="0">
                <a:solidFill>
                  <a:schemeClr val="bg1"/>
                </a:solidFill>
              </a:rPr>
              <a:t>The site visits became a big part of the DBNF Line Officer/IC curriculum</a:t>
            </a:r>
          </a:p>
          <a:p>
            <a:r>
              <a:rPr lang="en-US" dirty="0" smtClean="0">
                <a:solidFill>
                  <a:schemeClr val="bg1"/>
                </a:solidFill>
              </a:rPr>
              <a:t>Became a go to curriculum for Annual Fire Refreshers</a:t>
            </a:r>
          </a:p>
          <a:p>
            <a:r>
              <a:rPr lang="en-US" dirty="0" smtClean="0">
                <a:solidFill>
                  <a:schemeClr val="bg1"/>
                </a:solidFill>
              </a:rPr>
              <a:t>2015 Island Fork Fire was submitted for development as National Staff Ride </a:t>
            </a:r>
          </a:p>
          <a:p>
            <a:endParaRPr lang="en-US" dirty="0" smtClean="0"/>
          </a:p>
          <a:p>
            <a:endParaRPr lang="en-US" dirty="0"/>
          </a:p>
        </p:txBody>
      </p:sp>
    </p:spTree>
    <p:extLst>
      <p:ext uri="{BB962C8B-B14F-4D97-AF65-F5344CB8AC3E}">
        <p14:creationId xmlns:p14="http://schemas.microsoft.com/office/powerpoint/2010/main" val="3364324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January 2017</a:t>
            </a:r>
            <a:endParaRPr lang="en-US" dirty="0"/>
          </a:p>
        </p:txBody>
      </p:sp>
      <p:sp>
        <p:nvSpPr>
          <p:cNvPr id="3" name="Content Placeholder 2"/>
          <p:cNvSpPr>
            <a:spLocks noGrp="1"/>
          </p:cNvSpPr>
          <p:nvPr>
            <p:ph idx="1"/>
          </p:nvPr>
        </p:nvSpPr>
        <p:spPr/>
        <p:txBody>
          <a:bodyPr/>
          <a:lstStyle/>
          <a:p>
            <a:pPr marL="0" indent="0">
              <a:buNone/>
            </a:pPr>
            <a:r>
              <a:rPr lang="en-US" dirty="0" smtClean="0"/>
              <a:t>Island Fork Development Team attended</a:t>
            </a:r>
          </a:p>
          <a:p>
            <a:pPr marL="0" indent="0">
              <a:buNone/>
            </a:pPr>
            <a:r>
              <a:rPr lang="en-US" dirty="0" smtClean="0"/>
              <a:t>the National Staff Ride Workshop in Corinth </a:t>
            </a:r>
          </a:p>
          <a:p>
            <a:pPr marL="0" indent="0">
              <a:buNone/>
            </a:pPr>
            <a:r>
              <a:rPr lang="en-US" dirty="0" smtClean="0"/>
              <a:t>Mississippi at the Shiloh National Battlefield</a:t>
            </a:r>
          </a:p>
          <a:p>
            <a:pPr marL="0" indent="0">
              <a:buNone/>
            </a:pPr>
            <a:endParaRPr lang="en-US" dirty="0"/>
          </a:p>
          <a:p>
            <a:pPr marL="0" indent="0">
              <a:buNone/>
            </a:pPr>
            <a:endParaRPr lang="en-US" dirty="0" smtClean="0"/>
          </a:p>
          <a:p>
            <a:endParaRPr lang="en-US" dirty="0"/>
          </a:p>
        </p:txBody>
      </p:sp>
      <p:pic>
        <p:nvPicPr>
          <p:cNvPr id="4" name="Picture 3"/>
          <p:cNvPicPr>
            <a:picLocks noChangeAspect="1"/>
          </p:cNvPicPr>
          <p:nvPr/>
        </p:nvPicPr>
        <p:blipFill>
          <a:blip r:embed="rId3"/>
          <a:stretch>
            <a:fillRect/>
          </a:stretch>
        </p:blipFill>
        <p:spPr>
          <a:xfrm>
            <a:off x="6639727" y="0"/>
            <a:ext cx="5292487" cy="6830697"/>
          </a:xfrm>
          <a:prstGeom prst="rect">
            <a:avLst/>
          </a:prstGeom>
        </p:spPr>
      </p:pic>
      <p:pic>
        <p:nvPicPr>
          <p:cNvPr id="5" name="Picture 4"/>
          <p:cNvPicPr>
            <a:picLocks noChangeAspect="1"/>
          </p:cNvPicPr>
          <p:nvPr/>
        </p:nvPicPr>
        <p:blipFill>
          <a:blip r:embed="rId4"/>
          <a:stretch>
            <a:fillRect/>
          </a:stretch>
        </p:blipFill>
        <p:spPr>
          <a:xfrm>
            <a:off x="1069848" y="3415348"/>
            <a:ext cx="4603344" cy="3672775"/>
          </a:xfrm>
          <a:prstGeom prst="rect">
            <a:avLst/>
          </a:prstGeom>
        </p:spPr>
      </p:pic>
    </p:spTree>
    <p:extLst>
      <p:ext uri="{BB962C8B-B14F-4D97-AF65-F5344CB8AC3E}">
        <p14:creationId xmlns:p14="http://schemas.microsoft.com/office/powerpoint/2010/main" val="23184673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t>Now its your turn! </a:t>
            </a:r>
            <a:br>
              <a:rPr lang="en-US" sz="7200" dirty="0" smtClean="0"/>
            </a:br>
            <a:r>
              <a:rPr lang="en-US" sz="7200" dirty="0" smtClean="0"/>
              <a:t>Participant introductions!</a:t>
            </a:r>
            <a:endParaRPr lang="en-US" sz="7200" dirty="0"/>
          </a:p>
        </p:txBody>
      </p:sp>
      <p:sp>
        <p:nvSpPr>
          <p:cNvPr id="3" name="Content Placeholder 2"/>
          <p:cNvSpPr>
            <a:spLocks noGrp="1"/>
          </p:cNvSpPr>
          <p:nvPr>
            <p:ph idx="1"/>
          </p:nvPr>
        </p:nvSpPr>
        <p:spPr>
          <a:xfrm>
            <a:off x="1069848" y="2544488"/>
            <a:ext cx="10058400" cy="4050792"/>
          </a:xfrm>
        </p:spPr>
        <p:txBody>
          <a:bodyPr>
            <a:normAutofit/>
          </a:bodyPr>
          <a:lstStyle/>
          <a:p>
            <a:r>
              <a:rPr lang="en-US" sz="4000" dirty="0" smtClean="0"/>
              <a:t>Please tell everyone who you are</a:t>
            </a:r>
          </a:p>
          <a:p>
            <a:r>
              <a:rPr lang="en-US" sz="4000" dirty="0" smtClean="0"/>
              <a:t>Tell everyone what you do and how long you have been doing it</a:t>
            </a:r>
          </a:p>
          <a:p>
            <a:r>
              <a:rPr lang="en-US" sz="4000" dirty="0" smtClean="0"/>
              <a:t>What are your expectations for this learning opportunity?</a:t>
            </a:r>
            <a:endParaRPr lang="en-US" sz="4000" dirty="0"/>
          </a:p>
        </p:txBody>
      </p:sp>
    </p:spTree>
    <p:extLst>
      <p:ext uri="{BB962C8B-B14F-4D97-AF65-F5344CB8AC3E}">
        <p14:creationId xmlns:p14="http://schemas.microsoft.com/office/powerpoint/2010/main" val="4103156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183736"/>
            <a:ext cx="10058400" cy="1170335"/>
          </a:xfrm>
        </p:spPr>
        <p:txBody>
          <a:bodyPr>
            <a:normAutofit/>
          </a:bodyPr>
          <a:lstStyle/>
          <a:p>
            <a:r>
              <a:rPr lang="en-US" sz="6000" dirty="0" smtClean="0"/>
              <a:t>Preliminary Learning Material</a:t>
            </a:r>
            <a:endParaRPr lang="en-US" sz="6000" dirty="0"/>
          </a:p>
        </p:txBody>
      </p:sp>
      <p:sp>
        <p:nvSpPr>
          <p:cNvPr id="3" name="Content Placeholder 2"/>
          <p:cNvSpPr>
            <a:spLocks noGrp="1"/>
          </p:cNvSpPr>
          <p:nvPr>
            <p:ph idx="1"/>
          </p:nvPr>
        </p:nvSpPr>
        <p:spPr>
          <a:xfrm>
            <a:off x="947018" y="1354071"/>
            <a:ext cx="10058400" cy="2030574"/>
          </a:xfrm>
        </p:spPr>
        <p:txBody>
          <a:bodyPr>
            <a:normAutofit lnSpcReduction="10000"/>
          </a:bodyPr>
          <a:lstStyle/>
          <a:p>
            <a:r>
              <a:rPr lang="en-US" sz="3000" dirty="0" smtClean="0"/>
              <a:t>What is a Staff Ride?</a:t>
            </a:r>
          </a:p>
          <a:p>
            <a:r>
              <a:rPr lang="en-US" sz="3000" dirty="0" smtClean="0"/>
              <a:t>KDF and NIOSH reports</a:t>
            </a:r>
          </a:p>
          <a:p>
            <a:r>
              <a:rPr lang="en-US" sz="3000" dirty="0"/>
              <a:t>Island Fork YouTube  </a:t>
            </a:r>
            <a:r>
              <a:rPr lang="en-US" sz="3000" dirty="0">
                <a:hlinkClick r:id="rId3"/>
              </a:rPr>
              <a:t>https://www.youtube.com/watch?v=C6JdqCKWCuo</a:t>
            </a:r>
            <a:r>
              <a:rPr lang="en-US" sz="3000" dirty="0"/>
              <a:t> </a:t>
            </a:r>
          </a:p>
          <a:p>
            <a:endParaRPr lang="en-US" dirty="0" smtClean="0"/>
          </a:p>
          <a:p>
            <a:endParaRPr lang="en-US" dirty="0"/>
          </a:p>
        </p:txBody>
      </p:sp>
    </p:spTree>
    <p:extLst>
      <p:ext uri="{BB962C8B-B14F-4D97-AF65-F5344CB8AC3E}">
        <p14:creationId xmlns:p14="http://schemas.microsoft.com/office/powerpoint/2010/main" val="2565428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Some other things to think about as we go through the day………</a:t>
            </a:r>
            <a:endParaRPr lang="en-US" dirty="0"/>
          </a:p>
        </p:txBody>
      </p:sp>
      <p:sp>
        <p:nvSpPr>
          <p:cNvPr id="3" name="Content Placeholder 2"/>
          <p:cNvSpPr>
            <a:spLocks noGrp="1"/>
          </p:cNvSpPr>
          <p:nvPr>
            <p:ph idx="1"/>
          </p:nvPr>
        </p:nvSpPr>
        <p:spPr/>
        <p:txBody>
          <a:bodyPr/>
          <a:lstStyle/>
          <a:p>
            <a:r>
              <a:rPr lang="en-US" dirty="0"/>
              <a:t>Mindful </a:t>
            </a:r>
            <a:r>
              <a:rPr lang="en-US" dirty="0" smtClean="0"/>
              <a:t>Management</a:t>
            </a:r>
          </a:p>
          <a:p>
            <a:r>
              <a:rPr lang="en-US" dirty="0" smtClean="0"/>
              <a:t>Reasons </a:t>
            </a:r>
            <a:r>
              <a:rPr lang="en-US" dirty="0"/>
              <a:t>Swiss Cheese </a:t>
            </a:r>
            <a:r>
              <a:rPr lang="en-US" dirty="0" smtClean="0"/>
              <a:t>Model</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698" y="2838734"/>
            <a:ext cx="5554379" cy="3575885"/>
          </a:xfrm>
          <a:prstGeom prst="rect">
            <a:avLst/>
          </a:prstGeom>
        </p:spPr>
      </p:pic>
      <p:pic>
        <p:nvPicPr>
          <p:cNvPr id="5" name="Picture 4" descr="http://rutgersscholar.rutgers.edu/volume05/luxhoj-kauffeld/fig1.gif">
            <a:hlinkClick r:id="rId4" tgtFrame="_blank"/>
          </p:cNvPr>
          <p:cNvPicPr/>
          <p:nvPr/>
        </p:nvPicPr>
        <p:blipFill>
          <a:blip r:embed="rId5">
            <a:extLst>
              <a:ext uri="{28A0092B-C50C-407E-A947-70E740481C1C}">
                <a14:useLocalDpi xmlns:a14="http://schemas.microsoft.com/office/drawing/2010/main" val="0"/>
              </a:ext>
            </a:extLst>
          </a:blip>
          <a:srcRect/>
          <a:stretch>
            <a:fillRect/>
          </a:stretch>
        </p:blipFill>
        <p:spPr bwMode="auto">
          <a:xfrm>
            <a:off x="5799077" y="2412243"/>
            <a:ext cx="5596804" cy="3759957"/>
          </a:xfrm>
          <a:prstGeom prst="rect">
            <a:avLst/>
          </a:prstGeom>
          <a:noFill/>
          <a:ln>
            <a:noFill/>
          </a:ln>
        </p:spPr>
      </p:pic>
    </p:spTree>
    <p:extLst>
      <p:ext uri="{BB962C8B-B14F-4D97-AF65-F5344CB8AC3E}">
        <p14:creationId xmlns:p14="http://schemas.microsoft.com/office/powerpoint/2010/main" val="299042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rotwnews.com/wp-content/uploads/2016/07/CPP-Fire-TW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83776">
            <a:off x="-89327" y="189088"/>
            <a:ext cx="4670342" cy="26163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pacificaviationmuseum.org/wp-content/uploads/2016/10/untitled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89996">
            <a:off x="5323669" y="167362"/>
            <a:ext cx="6716046" cy="236111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nowbrains.com/wp-content/uploads/2016/08/maxresdefault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213227">
            <a:off x="7215571" y="1926161"/>
            <a:ext cx="4118954" cy="231691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skyguide.ch/wp-content/uploads/2016/09/was_career_atco_07.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20644">
            <a:off x="1250220" y="1968381"/>
            <a:ext cx="5097729" cy="236029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pbs.twimg.com/media/CICU17uUAAAsl1F.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1177919">
            <a:off x="154988" y="4077162"/>
            <a:ext cx="4181712" cy="278083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247wallst.files.wordpress.com/2011/08/nuclear-technician.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688081">
            <a:off x="8392308" y="4390721"/>
            <a:ext cx="3818371" cy="252861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www.penncare.net/wp-content/themes/penncare/img_resize/timthumb.php?src=https://www.penncare.net/wp-content/uploads/2016/08/1-image3.jpg&amp;w=697&amp;zc=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42192" y="4361902"/>
            <a:ext cx="3931929" cy="221135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979031" y="-244234"/>
            <a:ext cx="9937405" cy="1569660"/>
          </a:xfrm>
          <a:prstGeom prst="rect">
            <a:avLst/>
          </a:prstGeom>
          <a:noFill/>
        </p:spPr>
        <p:txBody>
          <a:bodyPr wrap="square" rtlCol="0">
            <a:spAutoFit/>
          </a:bodyPr>
          <a:lstStyle/>
          <a:p>
            <a:pPr algn="ctr"/>
            <a:r>
              <a:rPr lang="en-US" sz="9600" dirty="0" smtClean="0">
                <a:solidFill>
                  <a:srgbClr val="92D050"/>
                </a:solidFill>
                <a:latin typeface="+mj-lt"/>
              </a:rPr>
              <a:t>So what are HRO’s?</a:t>
            </a:r>
            <a:endParaRPr lang="en-US" sz="9600" dirty="0">
              <a:solidFill>
                <a:srgbClr val="92D050"/>
              </a:solidFill>
              <a:latin typeface="+mj-lt"/>
            </a:endParaRPr>
          </a:p>
        </p:txBody>
      </p:sp>
    </p:spTree>
    <p:extLst>
      <p:ext uri="{BB962C8B-B14F-4D97-AF65-F5344CB8AC3E}">
        <p14:creationId xmlns:p14="http://schemas.microsoft.com/office/powerpoint/2010/main" val="455244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000"/>
                                        <p:tgtEl>
                                          <p:spTgt spid="1026"/>
                                        </p:tgtEl>
                                      </p:cBhvr>
                                    </p:animEffect>
                                    <p:anim calcmode="lin" valueType="num">
                                      <p:cBhvr>
                                        <p:cTn id="12" dur="1000" fill="hold"/>
                                        <p:tgtEl>
                                          <p:spTgt spid="1026"/>
                                        </p:tgtEl>
                                        <p:attrNameLst>
                                          <p:attrName>ppt_x</p:attrName>
                                        </p:attrNameLst>
                                      </p:cBhvr>
                                      <p:tavLst>
                                        <p:tav tm="0">
                                          <p:val>
                                            <p:strVal val="#ppt_x"/>
                                          </p:val>
                                        </p:tav>
                                        <p:tav tm="100000">
                                          <p:val>
                                            <p:strVal val="#ppt_x"/>
                                          </p:val>
                                        </p:tav>
                                      </p:tavLst>
                                    </p:anim>
                                    <p:anim calcmode="lin" valueType="num">
                                      <p:cBhvr>
                                        <p:cTn id="13"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028"/>
                                        </p:tgtEl>
                                        <p:attrNameLst>
                                          <p:attrName>style.visibility</p:attrName>
                                        </p:attrNameLst>
                                      </p:cBhvr>
                                      <p:to>
                                        <p:strVal val="visible"/>
                                      </p:to>
                                    </p:set>
                                    <p:animEffect transition="in" filter="fade">
                                      <p:cBhvr>
                                        <p:cTn id="18" dur="1000"/>
                                        <p:tgtEl>
                                          <p:spTgt spid="1028"/>
                                        </p:tgtEl>
                                      </p:cBhvr>
                                    </p:animEffect>
                                    <p:anim calcmode="lin" valueType="num">
                                      <p:cBhvr>
                                        <p:cTn id="19" dur="1000" fill="hold"/>
                                        <p:tgtEl>
                                          <p:spTgt spid="1028"/>
                                        </p:tgtEl>
                                        <p:attrNameLst>
                                          <p:attrName>ppt_x</p:attrName>
                                        </p:attrNameLst>
                                      </p:cBhvr>
                                      <p:tavLst>
                                        <p:tav tm="0">
                                          <p:val>
                                            <p:strVal val="#ppt_x"/>
                                          </p:val>
                                        </p:tav>
                                        <p:tav tm="100000">
                                          <p:val>
                                            <p:strVal val="#ppt_x"/>
                                          </p:val>
                                        </p:tav>
                                      </p:tavLst>
                                    </p:anim>
                                    <p:anim calcmode="lin" valueType="num">
                                      <p:cBhvr>
                                        <p:cTn id="20"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032"/>
                                        </p:tgtEl>
                                        <p:attrNameLst>
                                          <p:attrName>style.visibility</p:attrName>
                                        </p:attrNameLst>
                                      </p:cBhvr>
                                      <p:to>
                                        <p:strVal val="visible"/>
                                      </p:to>
                                    </p:set>
                                    <p:animEffect transition="in" filter="fade">
                                      <p:cBhvr>
                                        <p:cTn id="25" dur="1000"/>
                                        <p:tgtEl>
                                          <p:spTgt spid="1032"/>
                                        </p:tgtEl>
                                      </p:cBhvr>
                                    </p:animEffect>
                                    <p:anim calcmode="lin" valueType="num">
                                      <p:cBhvr>
                                        <p:cTn id="26" dur="1000" fill="hold"/>
                                        <p:tgtEl>
                                          <p:spTgt spid="1032"/>
                                        </p:tgtEl>
                                        <p:attrNameLst>
                                          <p:attrName>ppt_x</p:attrName>
                                        </p:attrNameLst>
                                      </p:cBhvr>
                                      <p:tavLst>
                                        <p:tav tm="0">
                                          <p:val>
                                            <p:strVal val="#ppt_x"/>
                                          </p:val>
                                        </p:tav>
                                        <p:tav tm="100000">
                                          <p:val>
                                            <p:strVal val="#ppt_x"/>
                                          </p:val>
                                        </p:tav>
                                      </p:tavLst>
                                    </p:anim>
                                    <p:anim calcmode="lin" valueType="num">
                                      <p:cBhvr>
                                        <p:cTn id="27" dur="1000" fill="hold"/>
                                        <p:tgtEl>
                                          <p:spTgt spid="103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030"/>
                                        </p:tgtEl>
                                        <p:attrNameLst>
                                          <p:attrName>style.visibility</p:attrName>
                                        </p:attrNameLst>
                                      </p:cBhvr>
                                      <p:to>
                                        <p:strVal val="visible"/>
                                      </p:to>
                                    </p:set>
                                    <p:animEffect transition="in" filter="fade">
                                      <p:cBhvr>
                                        <p:cTn id="32" dur="1000"/>
                                        <p:tgtEl>
                                          <p:spTgt spid="1030"/>
                                        </p:tgtEl>
                                      </p:cBhvr>
                                    </p:animEffect>
                                    <p:anim calcmode="lin" valueType="num">
                                      <p:cBhvr>
                                        <p:cTn id="33" dur="1000" fill="hold"/>
                                        <p:tgtEl>
                                          <p:spTgt spid="1030"/>
                                        </p:tgtEl>
                                        <p:attrNameLst>
                                          <p:attrName>ppt_x</p:attrName>
                                        </p:attrNameLst>
                                      </p:cBhvr>
                                      <p:tavLst>
                                        <p:tav tm="0">
                                          <p:val>
                                            <p:strVal val="#ppt_x"/>
                                          </p:val>
                                        </p:tav>
                                        <p:tav tm="100000">
                                          <p:val>
                                            <p:strVal val="#ppt_x"/>
                                          </p:val>
                                        </p:tav>
                                      </p:tavLst>
                                    </p:anim>
                                    <p:anim calcmode="lin" valueType="num">
                                      <p:cBhvr>
                                        <p:cTn id="34" dur="1000" fill="hold"/>
                                        <p:tgtEl>
                                          <p:spTgt spid="1030"/>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034"/>
                                        </p:tgtEl>
                                        <p:attrNameLst>
                                          <p:attrName>style.visibility</p:attrName>
                                        </p:attrNameLst>
                                      </p:cBhvr>
                                      <p:to>
                                        <p:strVal val="visible"/>
                                      </p:to>
                                    </p:set>
                                    <p:animEffect transition="in" filter="fade">
                                      <p:cBhvr>
                                        <p:cTn id="39" dur="1000"/>
                                        <p:tgtEl>
                                          <p:spTgt spid="1034"/>
                                        </p:tgtEl>
                                      </p:cBhvr>
                                    </p:animEffect>
                                    <p:anim calcmode="lin" valueType="num">
                                      <p:cBhvr>
                                        <p:cTn id="40" dur="1000" fill="hold"/>
                                        <p:tgtEl>
                                          <p:spTgt spid="1034"/>
                                        </p:tgtEl>
                                        <p:attrNameLst>
                                          <p:attrName>ppt_x</p:attrName>
                                        </p:attrNameLst>
                                      </p:cBhvr>
                                      <p:tavLst>
                                        <p:tav tm="0">
                                          <p:val>
                                            <p:strVal val="#ppt_x"/>
                                          </p:val>
                                        </p:tav>
                                        <p:tav tm="100000">
                                          <p:val>
                                            <p:strVal val="#ppt_x"/>
                                          </p:val>
                                        </p:tav>
                                      </p:tavLst>
                                    </p:anim>
                                    <p:anim calcmode="lin" valueType="num">
                                      <p:cBhvr>
                                        <p:cTn id="41" dur="1000" fill="hold"/>
                                        <p:tgtEl>
                                          <p:spTgt spid="1034"/>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036"/>
                                        </p:tgtEl>
                                        <p:attrNameLst>
                                          <p:attrName>style.visibility</p:attrName>
                                        </p:attrNameLst>
                                      </p:cBhvr>
                                      <p:to>
                                        <p:strVal val="visible"/>
                                      </p:to>
                                    </p:set>
                                    <p:animEffect transition="in" filter="fade">
                                      <p:cBhvr>
                                        <p:cTn id="46" dur="1000"/>
                                        <p:tgtEl>
                                          <p:spTgt spid="1036"/>
                                        </p:tgtEl>
                                      </p:cBhvr>
                                    </p:animEffect>
                                    <p:anim calcmode="lin" valueType="num">
                                      <p:cBhvr>
                                        <p:cTn id="47" dur="1000" fill="hold"/>
                                        <p:tgtEl>
                                          <p:spTgt spid="1036"/>
                                        </p:tgtEl>
                                        <p:attrNameLst>
                                          <p:attrName>ppt_x</p:attrName>
                                        </p:attrNameLst>
                                      </p:cBhvr>
                                      <p:tavLst>
                                        <p:tav tm="0">
                                          <p:val>
                                            <p:strVal val="#ppt_x"/>
                                          </p:val>
                                        </p:tav>
                                        <p:tav tm="100000">
                                          <p:val>
                                            <p:strVal val="#ppt_x"/>
                                          </p:val>
                                        </p:tav>
                                      </p:tavLst>
                                    </p:anim>
                                    <p:anim calcmode="lin" valueType="num">
                                      <p:cBhvr>
                                        <p:cTn id="48" dur="1000" fill="hold"/>
                                        <p:tgtEl>
                                          <p:spTgt spid="1036"/>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038"/>
                                        </p:tgtEl>
                                        <p:attrNameLst>
                                          <p:attrName>style.visibility</p:attrName>
                                        </p:attrNameLst>
                                      </p:cBhvr>
                                      <p:to>
                                        <p:strVal val="visible"/>
                                      </p:to>
                                    </p:set>
                                    <p:animEffect transition="in" filter="fade">
                                      <p:cBhvr>
                                        <p:cTn id="53" dur="1000"/>
                                        <p:tgtEl>
                                          <p:spTgt spid="1038"/>
                                        </p:tgtEl>
                                      </p:cBhvr>
                                    </p:animEffect>
                                    <p:anim calcmode="lin" valueType="num">
                                      <p:cBhvr>
                                        <p:cTn id="54" dur="1000" fill="hold"/>
                                        <p:tgtEl>
                                          <p:spTgt spid="1038"/>
                                        </p:tgtEl>
                                        <p:attrNameLst>
                                          <p:attrName>ppt_x</p:attrName>
                                        </p:attrNameLst>
                                      </p:cBhvr>
                                      <p:tavLst>
                                        <p:tav tm="0">
                                          <p:val>
                                            <p:strVal val="#ppt_x"/>
                                          </p:val>
                                        </p:tav>
                                        <p:tav tm="100000">
                                          <p:val>
                                            <p:strVal val="#ppt_x"/>
                                          </p:val>
                                        </p:tav>
                                      </p:tavLst>
                                    </p:anim>
                                    <p:anim calcmode="lin" valueType="num">
                                      <p:cBhvr>
                                        <p:cTn id="55" dur="1000" fill="hold"/>
                                        <p:tgtEl>
                                          <p:spTgt spid="10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962031"/>
          </a:xfrm>
        </p:spPr>
        <p:txBody>
          <a:bodyPr>
            <a:normAutofit/>
          </a:bodyPr>
          <a:lstStyle/>
          <a:p>
            <a:r>
              <a:rPr lang="en-US" sz="3600" dirty="0" smtClean="0"/>
              <a:t>5 principles of High reliability organizations (HRO’s)</a:t>
            </a:r>
            <a:endParaRPr lang="en-US" sz="3600" dirty="0"/>
          </a:p>
        </p:txBody>
      </p:sp>
      <p:sp>
        <p:nvSpPr>
          <p:cNvPr id="3" name="Content Placeholder 2"/>
          <p:cNvSpPr>
            <a:spLocks noGrp="1"/>
          </p:cNvSpPr>
          <p:nvPr>
            <p:ph idx="1"/>
          </p:nvPr>
        </p:nvSpPr>
        <p:spPr>
          <a:xfrm>
            <a:off x="1069848" y="1255594"/>
            <a:ext cx="10058400" cy="4916606"/>
          </a:xfrm>
        </p:spPr>
        <p:txBody>
          <a:bodyPr/>
          <a:lstStyle/>
          <a:p>
            <a:r>
              <a:rPr lang="en-US" dirty="0" smtClean="0"/>
              <a:t>1. Preoccupation with Failure – Failure is not an option, therefore we must anticipate what can cause it, and be mindful of circumstances leading toward it.  </a:t>
            </a:r>
          </a:p>
          <a:p>
            <a:r>
              <a:rPr lang="en-US" dirty="0" smtClean="0"/>
              <a:t>2. Reluctance to simplify – Expectations simplify our world, and they can steer us away from, or blind us from some uncomfortable realizations that things may not be as good as they seem.</a:t>
            </a:r>
          </a:p>
          <a:p>
            <a:r>
              <a:rPr lang="en-US" dirty="0" smtClean="0"/>
              <a:t>3. Sensitivity to Operations – Do we see what we are actually doing regardless of what we were supposed to do based on intentions, designs, plans, and objectives?</a:t>
            </a:r>
          </a:p>
          <a:p>
            <a:r>
              <a:rPr lang="en-US" dirty="0" smtClean="0"/>
              <a:t>4. Commitment to Resilience – “A system is in control if it is able to minimize or eliminate unwanted variability, either in its own performance, in the environment, or in both… The fundamental characteristic of a resilient organization is that it does not lose control of what it does but is able to continue and rebound.”</a:t>
            </a:r>
          </a:p>
          <a:p>
            <a:r>
              <a:rPr lang="en-US" dirty="0" smtClean="0"/>
              <a:t>5. Deference to Expertise – Expertise is not necessarily matched with Chain-of-Command positions, so organizations that live or die by their Chain-of-Command are rarely in a position to know all they can about a problem. </a:t>
            </a:r>
            <a:endParaRPr lang="en-US" dirty="0"/>
          </a:p>
        </p:txBody>
      </p:sp>
    </p:spTree>
    <p:extLst>
      <p:ext uri="{BB962C8B-B14F-4D97-AF65-F5344CB8AC3E}">
        <p14:creationId xmlns:p14="http://schemas.microsoft.com/office/powerpoint/2010/main" val="1770741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1775</TotalTime>
  <Words>1384</Words>
  <Application>Microsoft Office PowerPoint</Application>
  <PresentationFormat>Widescreen</PresentationFormat>
  <Paragraphs>82</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Calibri</vt:lpstr>
      <vt:lpstr>Rockwell</vt:lpstr>
      <vt:lpstr>Rockwell Condensed</vt:lpstr>
      <vt:lpstr>Wingdings</vt:lpstr>
      <vt:lpstr>Wood Type</vt:lpstr>
      <vt:lpstr>PowerPoint Presentation</vt:lpstr>
      <vt:lpstr>Island fork staff ride</vt:lpstr>
      <vt:lpstr>How did this staff ride get started?</vt:lpstr>
      <vt:lpstr>January 2017</vt:lpstr>
      <vt:lpstr>Now its your turn!  Participant introductions!</vt:lpstr>
      <vt:lpstr>Preliminary Learning Material</vt:lpstr>
      <vt:lpstr>Some other things to think about as we go through the day………</vt:lpstr>
      <vt:lpstr>PowerPoint Presentation</vt:lpstr>
      <vt:lpstr>5 principles of High reliability organizations (HRO’s)</vt:lpstr>
      <vt:lpstr>4 Types of Organizational Culture </vt:lpstr>
      <vt:lpstr>Be Mindful about this stuff as we move into the field phase of the staff ride.</vt:lpstr>
      <vt:lpstr>Participation from everyone here is absolutely critical for this learning opportunity to be effective! </vt:lpstr>
      <vt:lpstr>Any Questions?</vt:lpstr>
    </vt:vector>
  </TitlesOfParts>
  <Company>USDA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Island fork staff ride</dc:title>
  <dc:creator>Wheeless, Jerry -FS</dc:creator>
  <cp:lastModifiedBy>Wheeless, Jerry -FS</cp:lastModifiedBy>
  <cp:revision>47</cp:revision>
  <cp:lastPrinted>2017-05-08T18:55:48Z</cp:lastPrinted>
  <dcterms:created xsi:type="dcterms:W3CDTF">2017-05-04T22:23:48Z</dcterms:created>
  <dcterms:modified xsi:type="dcterms:W3CDTF">2017-09-18T19:33:54Z</dcterms:modified>
</cp:coreProperties>
</file>